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5" autoAdjust="0"/>
    <p:restoredTop sz="93651" autoAdjust="0"/>
  </p:normalViewPr>
  <p:slideViewPr>
    <p:cSldViewPr>
      <p:cViewPr varScale="1">
        <p:scale>
          <a:sx n="109" d="100"/>
          <a:sy n="109" d="100"/>
        </p:scale>
        <p:origin x="756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94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1836" y="-11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2D03DF-41EB-483E-938A-45C9016F4975}" type="datetimeFigureOut">
              <a:rPr lang="tr-TR" smtClean="0"/>
              <a:pPr/>
              <a:t>13.11.2019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9E6233-9F34-4463-A88F-3C5782CBFBB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394199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9E6233-9F34-4463-A88F-3C5782CBFBB4}" type="slidenum">
              <a:rPr lang="tr-TR" smtClean="0"/>
              <a:pPr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665577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CF568-CD8B-474C-83DA-6BD9A358C1D4}" type="datetime1">
              <a:rPr lang="tr-TR" smtClean="0"/>
              <a:pPr/>
              <a:t>13.11.2019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93AE2CF9-11A2-49D4-8C3B-8AABA229A12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20640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3608D-FE1C-4A1D-8A25-F1C05C12DEC9}" type="datetime1">
              <a:rPr lang="tr-TR" smtClean="0"/>
              <a:pPr/>
              <a:t>13.11.2019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93AE2CF9-11A2-49D4-8C3B-8AABA229A12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79936852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3608D-FE1C-4A1D-8A25-F1C05C12DEC9}" type="datetime1">
              <a:rPr lang="tr-TR" smtClean="0"/>
              <a:pPr/>
              <a:t>13.11.2019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93AE2CF9-11A2-49D4-8C3B-8AABA229A126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70108845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3608D-FE1C-4A1D-8A25-F1C05C12DEC9}" type="datetime1">
              <a:rPr lang="tr-TR" smtClean="0"/>
              <a:pPr/>
              <a:t>13.11.2019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93AE2CF9-11A2-49D4-8C3B-8AABA229A12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69408111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3608D-FE1C-4A1D-8A25-F1C05C12DEC9}" type="datetime1">
              <a:rPr lang="tr-TR" smtClean="0"/>
              <a:pPr/>
              <a:t>13.11.2019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93AE2CF9-11A2-49D4-8C3B-8AABA229A126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23117205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3608D-FE1C-4A1D-8A25-F1C05C12DEC9}" type="datetime1">
              <a:rPr lang="tr-TR" smtClean="0"/>
              <a:pPr/>
              <a:t>13.11.2019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93AE2CF9-11A2-49D4-8C3B-8AABA229A12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88636967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3A50E-1454-4706-B038-0BB9FCDE0AD9}" type="datetime1">
              <a:rPr lang="tr-TR" smtClean="0"/>
              <a:pPr/>
              <a:t>13.11.2019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E2CF9-11A2-49D4-8C3B-8AABA229A12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072208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1F666-025D-4762-9D62-E8F2A020C943}" type="datetime1">
              <a:rPr lang="tr-TR" smtClean="0"/>
              <a:pPr/>
              <a:t>13.11.2019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E2CF9-11A2-49D4-8C3B-8AABA229A12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053273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2ECA4-7FBC-44D8-B144-B73B29D5591D}" type="datetime1">
              <a:rPr lang="tr-TR" smtClean="0"/>
              <a:pPr/>
              <a:t>13.11.2019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E2CF9-11A2-49D4-8C3B-8AABA229A12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054926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24777-7CF7-4A1F-8678-F5742B0D3559}" type="datetime1">
              <a:rPr lang="tr-TR" smtClean="0"/>
              <a:pPr/>
              <a:t>13.11.2019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93AE2CF9-11A2-49D4-8C3B-8AABA229A12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674925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DDD79-C1B9-44BE-ADF2-625CE0616D74}" type="datetime1">
              <a:rPr lang="tr-TR" smtClean="0"/>
              <a:pPr/>
              <a:t>13.11.2019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93AE2CF9-11A2-49D4-8C3B-8AABA229A12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35082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E3F0B-124E-4DAF-9DCF-19743609C2E1}" type="datetime1">
              <a:rPr lang="tr-TR" smtClean="0"/>
              <a:pPr/>
              <a:t>13.11.2019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93AE2CF9-11A2-49D4-8C3B-8AABA229A12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351355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0649D-0EA0-46CD-B508-9F9F1ED6EBC2}" type="datetime1">
              <a:rPr lang="tr-TR" smtClean="0"/>
              <a:pPr/>
              <a:t>13.11.2019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E2CF9-11A2-49D4-8C3B-8AABA229A12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316071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53A96-0F3C-423C-9841-DB5E336C3705}" type="datetime1">
              <a:rPr lang="tr-TR" smtClean="0"/>
              <a:pPr/>
              <a:t>13.11.2019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E2CF9-11A2-49D4-8C3B-8AABA229A12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869223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3B594-90D9-4409-8929-6A545D4B06DE}" type="datetime1">
              <a:rPr lang="tr-TR" smtClean="0"/>
              <a:pPr/>
              <a:t>13.11.2019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E2CF9-11A2-49D4-8C3B-8AABA229A12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029978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E048E-5A59-4B50-8BC0-8374B4286183}" type="datetime1">
              <a:rPr lang="tr-TR" smtClean="0"/>
              <a:pPr/>
              <a:t>13.11.2019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93AE2CF9-11A2-49D4-8C3B-8AABA229A12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479746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04"/>
            <a:ext cx="1952272" cy="6853049"/>
            <a:chOff x="6627813" y="195650"/>
            <a:chExt cx="1952625" cy="5678101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65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03608D-FE1C-4A1D-8A25-F1C05C12DEC9}" type="datetime1">
              <a:rPr lang="tr-TR" smtClean="0"/>
              <a:pPr/>
              <a:t>13.11.2019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93AE2CF9-11A2-49D4-8C3B-8AABA229A12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232904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20" r:id="rId2"/>
    <p:sldLayoutId id="2147483721" r:id="rId3"/>
    <p:sldLayoutId id="2147483722" r:id="rId4"/>
    <p:sldLayoutId id="2147483723" r:id="rId5"/>
    <p:sldLayoutId id="2147483724" r:id="rId6"/>
    <p:sldLayoutId id="2147483725" r:id="rId7"/>
    <p:sldLayoutId id="2147483726" r:id="rId8"/>
    <p:sldLayoutId id="2147483727" r:id="rId9"/>
    <p:sldLayoutId id="2147483728" r:id="rId10"/>
    <p:sldLayoutId id="2147483729" r:id="rId11"/>
    <p:sldLayoutId id="2147483730" r:id="rId12"/>
    <p:sldLayoutId id="2147483731" r:id="rId13"/>
    <p:sldLayoutId id="2147483732" r:id="rId14"/>
    <p:sldLayoutId id="2147483733" r:id="rId15"/>
    <p:sldLayoutId id="2147483734" r:id="rId16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eb.gov.tr/webmaster/mebwebmaster/MEBlogo.jpg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meb.gov.tr/webmaster/mebwebmaster/MEBlogo.jpg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meb.gov.tr/webmaster/mebwebmaster/MEBlogo.jpg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meb.gov.tr/webmaster/mebwebmaster/MEBlogo.jpg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meb.gov.tr/webmaster/mebwebmaster/MEBlogo.jpg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meb.gov.tr/webmaster/mebwebmaster/MEBlogo.jpg" TargetMode="Externa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Başlık"/>
          <p:cNvSpPr>
            <a:spLocks noGrp="1"/>
          </p:cNvSpPr>
          <p:nvPr>
            <p:ph type="title"/>
          </p:nvPr>
        </p:nvSpPr>
        <p:spPr>
          <a:xfrm>
            <a:off x="142844" y="142852"/>
            <a:ext cx="8858312" cy="714380"/>
          </a:xfr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tr-TR" sz="14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tr-TR" sz="1400" b="1" dirty="0" smtClean="0">
                <a:latin typeface="Arial" pitchFamily="34" charset="0"/>
                <a:cs typeface="Arial" pitchFamily="34" charset="0"/>
              </a:rPr>
            </a:br>
            <a:r>
              <a:rPr lang="tr-TR" sz="1400" b="1" dirty="0" smtClean="0">
                <a:latin typeface="Arial" pitchFamily="34" charset="0"/>
                <a:cs typeface="Arial" pitchFamily="34" charset="0"/>
              </a:rPr>
              <a:t>KIRKLARELİ YAHYA KEMAL BEYATLI MESLEKİ VE TEKNİK ANADOLU LİSESİ</a:t>
            </a:r>
            <a:r>
              <a:rPr lang="tr-TR" sz="1400" dirty="0">
                <a:latin typeface="Arial" pitchFamily="34" charset="0"/>
                <a:cs typeface="Arial" pitchFamily="34" charset="0"/>
              </a:rPr>
              <a:t/>
            </a:r>
            <a:br>
              <a:rPr lang="tr-TR" sz="1400" dirty="0">
                <a:latin typeface="Arial" pitchFamily="34" charset="0"/>
                <a:cs typeface="Arial" pitchFamily="34" charset="0"/>
              </a:rPr>
            </a:br>
            <a:r>
              <a:rPr lang="tr-TR" sz="1400" b="1" dirty="0">
                <a:latin typeface="Arial" pitchFamily="34" charset="0"/>
                <a:cs typeface="Arial" pitchFamily="34" charset="0"/>
              </a:rPr>
              <a:t>KAMU HİZMET STANDARTLARI TABLOSU</a:t>
            </a:r>
            <a:endParaRPr lang="tr-TR" sz="14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5 İçerik Yer Tutucusu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04360657"/>
              </p:ext>
            </p:extLst>
          </p:nvPr>
        </p:nvGraphicFramePr>
        <p:xfrm>
          <a:off x="251520" y="1036513"/>
          <a:ext cx="8677629" cy="58214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56"/>
                <a:gridCol w="1650272"/>
                <a:gridCol w="4673969"/>
                <a:gridCol w="1849332"/>
              </a:tblGrid>
              <a:tr h="850311">
                <a:tc>
                  <a:txBody>
                    <a:bodyPr/>
                    <a:lstStyle/>
                    <a:p>
                      <a:pPr marL="71755" marR="71755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600" b="1" dirty="0" smtClean="0">
                          <a:latin typeface="Arial"/>
                          <a:ea typeface="Times New Roman"/>
                          <a:cs typeface="Times New Roman"/>
                        </a:rPr>
                        <a:t> SIRA NO</a:t>
                      </a:r>
                      <a:endParaRPr lang="tr-TR" sz="11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71755" marR="71755" algn="l">
                        <a:spcAft>
                          <a:spcPts val="0"/>
                        </a:spcAft>
                      </a:pPr>
                      <a:endParaRPr lang="tr-TR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tr-T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800" b="1" dirty="0">
                          <a:latin typeface="Arial"/>
                          <a:ea typeface="Times New Roman"/>
                          <a:cs typeface="Times New Roman"/>
                        </a:rPr>
                        <a:t>HİZMET  ADI</a:t>
                      </a:r>
                      <a:endParaRPr lang="tr-T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tr-T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800" b="1" dirty="0" smtClean="0">
                          <a:latin typeface="Arial"/>
                          <a:ea typeface="Times New Roman"/>
                          <a:cs typeface="Times New Roman"/>
                        </a:rPr>
                        <a:t>İSTENEN </a:t>
                      </a:r>
                      <a:r>
                        <a:rPr lang="tr-TR" sz="1800" b="1" dirty="0">
                          <a:latin typeface="Arial"/>
                          <a:ea typeface="Times New Roman"/>
                          <a:cs typeface="Times New Roman"/>
                        </a:rPr>
                        <a:t>BELGELER</a:t>
                      </a:r>
                      <a:endParaRPr lang="tr-T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800" b="1">
                          <a:latin typeface="Arial"/>
                          <a:ea typeface="Times New Roman"/>
                          <a:cs typeface="Times New Roman"/>
                        </a:rPr>
                        <a:t>HİZMETİN TAMAMLANMA SÜRESİ</a:t>
                      </a:r>
                      <a:endParaRPr lang="tr-TR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800" b="1">
                          <a:latin typeface="Arial"/>
                          <a:ea typeface="Times New Roman"/>
                          <a:cs typeface="Times New Roman"/>
                        </a:rPr>
                        <a:t>(EN GEÇ)</a:t>
                      </a:r>
                      <a:endParaRPr lang="tr-TR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96249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tr-TR" sz="1400" b="1" dirty="0" smtClean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400" b="1" dirty="0" smtClean="0"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tr-TR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tr-T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400" b="1" dirty="0">
                          <a:latin typeface="Arial"/>
                          <a:ea typeface="Times New Roman"/>
                          <a:cs typeface="Times New Roman"/>
                        </a:rPr>
                        <a:t>Öğrenci Kayıt İşlemleri</a:t>
                      </a:r>
                      <a:endParaRPr lang="tr-T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tr-TR" sz="1400" dirty="0" smtClean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400" dirty="0" smtClean="0">
                          <a:latin typeface="Arial"/>
                          <a:ea typeface="Times New Roman"/>
                          <a:cs typeface="Times New Roman"/>
                        </a:rPr>
                        <a:t>1.T.C </a:t>
                      </a:r>
                      <a:r>
                        <a:rPr lang="tr-TR" sz="1400" dirty="0">
                          <a:latin typeface="Arial"/>
                          <a:ea typeface="Times New Roman"/>
                          <a:cs typeface="Times New Roman"/>
                        </a:rPr>
                        <a:t>Kimlik Numarası Olan Nüfus Cüzdanı</a:t>
                      </a:r>
                      <a:endParaRPr lang="tr-T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tr-T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tr-TR" sz="1400" b="1" dirty="0" smtClean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400" b="1" dirty="0" smtClean="0">
                          <a:latin typeface="Arial"/>
                          <a:ea typeface="Times New Roman"/>
                          <a:cs typeface="Times New Roman"/>
                        </a:rPr>
                        <a:t>20 </a:t>
                      </a:r>
                      <a:r>
                        <a:rPr lang="tr-TR" sz="1400" b="1" dirty="0" err="1">
                          <a:latin typeface="Arial"/>
                          <a:ea typeface="Times New Roman"/>
                          <a:cs typeface="Times New Roman"/>
                        </a:rPr>
                        <a:t>Dk</a:t>
                      </a:r>
                      <a:endParaRPr lang="tr-T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09905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tr-TR" sz="1400" b="1" dirty="0" smtClean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400" b="1" dirty="0" smtClean="0"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endParaRPr lang="tr-TR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tr-T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400" b="1" dirty="0">
                          <a:latin typeface="Arial"/>
                          <a:ea typeface="Times New Roman"/>
                          <a:cs typeface="Times New Roman"/>
                        </a:rPr>
                        <a:t>Öğrenci Nakil İşlemleri</a:t>
                      </a:r>
                      <a:endParaRPr lang="tr-T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tr-TR" sz="1400" dirty="0" smtClean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400" dirty="0" smtClean="0">
                          <a:latin typeface="Arial"/>
                          <a:ea typeface="Times New Roman"/>
                          <a:cs typeface="Times New Roman"/>
                        </a:rPr>
                        <a:t>1.Veli </a:t>
                      </a:r>
                      <a:r>
                        <a:rPr lang="tr-TR" sz="1400" dirty="0">
                          <a:latin typeface="Arial"/>
                          <a:ea typeface="Times New Roman"/>
                          <a:cs typeface="Times New Roman"/>
                        </a:rPr>
                        <a:t>Dilekçesi</a:t>
                      </a:r>
                      <a:br>
                        <a:rPr lang="tr-TR" sz="1400" dirty="0">
                          <a:latin typeface="Arial"/>
                          <a:ea typeface="Times New Roman"/>
                          <a:cs typeface="Times New Roman"/>
                        </a:rPr>
                      </a:br>
                      <a:r>
                        <a:rPr lang="tr-TR" sz="1400" dirty="0">
                          <a:latin typeface="Arial"/>
                          <a:ea typeface="Times New Roman"/>
                          <a:cs typeface="Times New Roman"/>
                        </a:rPr>
                        <a:t>2.TC Kimlik numarası olan nüfus cüzdanı</a:t>
                      </a:r>
                      <a:endParaRPr lang="tr-T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tr-T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tr-TR" sz="1400" b="1" dirty="0" smtClean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400" b="1" dirty="0" smtClean="0">
                          <a:latin typeface="Arial"/>
                          <a:ea typeface="Times New Roman"/>
                          <a:cs typeface="Times New Roman"/>
                        </a:rPr>
                        <a:t>20 </a:t>
                      </a:r>
                      <a:r>
                        <a:rPr lang="tr-TR" sz="1400" b="1" dirty="0" err="1">
                          <a:latin typeface="Arial"/>
                          <a:ea typeface="Times New Roman"/>
                          <a:cs typeface="Times New Roman"/>
                        </a:rPr>
                        <a:t>Dk</a:t>
                      </a:r>
                      <a:endParaRPr lang="tr-T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99202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tr-TR" sz="1400" b="1" dirty="0" smtClean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tr-TR" sz="1400" b="1" dirty="0" smtClean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400" b="1" dirty="0" smtClean="0">
                          <a:latin typeface="Arial"/>
                          <a:ea typeface="Times New Roman"/>
                          <a:cs typeface="Times New Roman"/>
                        </a:rPr>
                        <a:t>3</a:t>
                      </a:r>
                      <a:endParaRPr lang="tr-TR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tr-T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400" b="1" dirty="0">
                          <a:latin typeface="Arial"/>
                          <a:ea typeface="Times New Roman"/>
                          <a:cs typeface="Times New Roman"/>
                        </a:rPr>
                        <a:t>Öğrenim Belgesi ve Diploma Kayıt Örneği </a:t>
                      </a:r>
                      <a:endParaRPr lang="tr-T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tr-TR" sz="1400" dirty="0" smtClean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400" dirty="0" smtClean="0"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r>
                        <a:rPr lang="tr-TR" sz="1400" dirty="0">
                          <a:latin typeface="Arial"/>
                          <a:ea typeface="Times New Roman"/>
                          <a:cs typeface="Times New Roman"/>
                        </a:rPr>
                        <a:t>. Dilekçe</a:t>
                      </a:r>
                      <a:br>
                        <a:rPr lang="tr-TR" sz="1400" dirty="0">
                          <a:latin typeface="Arial"/>
                          <a:ea typeface="Times New Roman"/>
                          <a:cs typeface="Times New Roman"/>
                        </a:rPr>
                      </a:br>
                      <a:r>
                        <a:rPr lang="tr-TR" sz="1400" dirty="0">
                          <a:latin typeface="Arial"/>
                          <a:ea typeface="Times New Roman"/>
                          <a:cs typeface="Times New Roman"/>
                        </a:rPr>
                        <a:t>2. Savaş, sel, deprem, yangın gibi nedenlerle okul kayıtları yok olmuş ise, öğrenim durumlarını kanıtlayan belge. </a:t>
                      </a:r>
                      <a:endParaRPr lang="tr-T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400" dirty="0">
                          <a:latin typeface="Arial"/>
                          <a:ea typeface="Times New Roman"/>
                          <a:cs typeface="Times New Roman"/>
                        </a:rPr>
                        <a:t>3.TC Kimlik No</a:t>
                      </a:r>
                      <a:endParaRPr lang="tr-T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tr-T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tr-TR" sz="1400" b="1" dirty="0" smtClean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tr-TR" sz="1400" b="1" dirty="0" smtClean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400" b="1" dirty="0" smtClean="0">
                          <a:latin typeface="Arial"/>
                          <a:ea typeface="Times New Roman"/>
                          <a:cs typeface="Times New Roman"/>
                        </a:rPr>
                        <a:t>20 </a:t>
                      </a:r>
                      <a:r>
                        <a:rPr lang="tr-TR" sz="1400" b="1" dirty="0" err="1">
                          <a:latin typeface="Arial"/>
                          <a:ea typeface="Times New Roman"/>
                          <a:cs typeface="Times New Roman"/>
                        </a:rPr>
                        <a:t>Dk</a:t>
                      </a:r>
                      <a:endParaRPr lang="tr-T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38250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tr-TR" sz="1400" b="1" dirty="0" smtClean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400" b="1" dirty="0" smtClean="0">
                          <a:latin typeface="Arial"/>
                          <a:ea typeface="Times New Roman"/>
                          <a:cs typeface="Times New Roman"/>
                        </a:rPr>
                        <a:t>4</a:t>
                      </a:r>
                      <a:endParaRPr lang="tr-TR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tr-TR" sz="1400" b="1" dirty="0" smtClean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400" b="1" dirty="0" smtClean="0">
                          <a:latin typeface="Arial"/>
                          <a:ea typeface="Times New Roman"/>
                          <a:cs typeface="Times New Roman"/>
                        </a:rPr>
                        <a:t>Öğrenci </a:t>
                      </a:r>
                      <a:r>
                        <a:rPr lang="tr-TR" sz="1400" b="1" dirty="0">
                          <a:latin typeface="Arial"/>
                          <a:ea typeface="Times New Roman"/>
                          <a:cs typeface="Times New Roman"/>
                        </a:rPr>
                        <a:t>Belgesi</a:t>
                      </a:r>
                      <a:endParaRPr lang="tr-T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tr-TR" sz="1400" dirty="0" smtClean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400" dirty="0" smtClean="0"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r>
                        <a:rPr lang="tr-TR" sz="1400" dirty="0">
                          <a:latin typeface="Arial"/>
                          <a:ea typeface="Times New Roman"/>
                          <a:cs typeface="Times New Roman"/>
                        </a:rPr>
                        <a:t>. Velinin sözlü beyanı</a:t>
                      </a:r>
                      <a:endParaRPr lang="tr-T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400" dirty="0">
                          <a:latin typeface="Arial"/>
                          <a:ea typeface="Times New Roman"/>
                          <a:cs typeface="Times New Roman"/>
                        </a:rPr>
                        <a:t>2. Öğrenci Okul </a:t>
                      </a:r>
                      <a:r>
                        <a:rPr lang="tr-TR" sz="1400" dirty="0" smtClean="0">
                          <a:latin typeface="Arial"/>
                          <a:ea typeface="Times New Roman"/>
                          <a:cs typeface="Times New Roman"/>
                        </a:rPr>
                        <a:t>Numarası</a:t>
                      </a:r>
                      <a:endParaRPr lang="tr-T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tr-T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400" b="1" dirty="0">
                          <a:latin typeface="Arial"/>
                          <a:ea typeface="Times New Roman"/>
                          <a:cs typeface="Times New Roman"/>
                        </a:rPr>
                        <a:t>15 </a:t>
                      </a:r>
                      <a:r>
                        <a:rPr lang="tr-TR" sz="1400" b="1" dirty="0" err="1">
                          <a:latin typeface="Arial"/>
                          <a:ea typeface="Times New Roman"/>
                          <a:cs typeface="Times New Roman"/>
                        </a:rPr>
                        <a:t>Dk</a:t>
                      </a:r>
                      <a:endParaRPr lang="tr-T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5" name="4 Resim" descr="http://www.meb.gov.tr/webmaster/mebwebmaster/MEBlogo_2.jpg">
            <a:hlinkClick r:id="rId3"/>
          </p:cNvPr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3528" y="142852"/>
            <a:ext cx="774667" cy="64294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7 Resim" descr="http://www.meb.gov.tr/webmaster/mebwebmaster/MEBlogo_2.jpg">
            <a:hlinkClick r:id="rId3"/>
          </p:cNvPr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172400" y="163038"/>
            <a:ext cx="774667" cy="64294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3 Başlık"/>
          <p:cNvSpPr>
            <a:spLocks noGrp="1"/>
          </p:cNvSpPr>
          <p:nvPr>
            <p:ph type="title"/>
          </p:nvPr>
        </p:nvSpPr>
        <p:spPr>
          <a:xfrm>
            <a:off x="142844" y="142852"/>
            <a:ext cx="8858312" cy="714380"/>
          </a:xfr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tr-TR" sz="14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tr-TR" sz="1400" b="1" dirty="0" smtClean="0">
                <a:latin typeface="Arial" pitchFamily="34" charset="0"/>
                <a:cs typeface="Arial" pitchFamily="34" charset="0"/>
              </a:rPr>
            </a:br>
            <a:r>
              <a:rPr lang="tr-TR" sz="1400" b="1" dirty="0" smtClean="0">
                <a:latin typeface="Arial" pitchFamily="34" charset="0"/>
                <a:cs typeface="Arial" pitchFamily="34" charset="0"/>
              </a:rPr>
              <a:t>KIRKLARELİ </a:t>
            </a:r>
            <a:r>
              <a:rPr lang="tr-TR" sz="1400" b="1" dirty="0">
                <a:latin typeface="Arial" pitchFamily="34" charset="0"/>
                <a:cs typeface="Arial" pitchFamily="34" charset="0"/>
              </a:rPr>
              <a:t>YAHYA KEMAL BEYATLI MESLEKİ VE TEKNİK ANADOLU LİSESİ</a:t>
            </a:r>
            <a:r>
              <a:rPr lang="tr-TR" sz="1400" dirty="0">
                <a:latin typeface="Arial" pitchFamily="34" charset="0"/>
                <a:cs typeface="Arial" pitchFamily="34" charset="0"/>
              </a:rPr>
              <a:t/>
            </a:r>
            <a:br>
              <a:rPr lang="tr-TR" sz="1400" dirty="0">
                <a:latin typeface="Arial" pitchFamily="34" charset="0"/>
                <a:cs typeface="Arial" pitchFamily="34" charset="0"/>
              </a:rPr>
            </a:br>
            <a:r>
              <a:rPr lang="tr-TR" sz="1400" b="1" dirty="0">
                <a:latin typeface="Arial" pitchFamily="34" charset="0"/>
                <a:cs typeface="Arial" pitchFamily="34" charset="0"/>
              </a:rPr>
              <a:t>KAMU HİZMET STANDARTLARI TABLOSU</a:t>
            </a:r>
            <a:endParaRPr lang="tr-TR" sz="14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4 İçerik Yer Tutucusu"/>
          <p:cNvGraphicFramePr>
            <a:graphicFrameLocks noGrp="1"/>
          </p:cNvGraphicFramePr>
          <p:nvPr>
            <p:ph idx="1"/>
          </p:nvPr>
        </p:nvGraphicFramePr>
        <p:xfrm>
          <a:off x="1943100" y="2133600"/>
          <a:ext cx="65913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18260"/>
                <a:gridCol w="1318260"/>
                <a:gridCol w="1318260"/>
                <a:gridCol w="1318260"/>
                <a:gridCol w="1318260"/>
              </a:tblGrid>
              <a:tr h="370840"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73237" marR="73237"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73237" marR="73237"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73237" marR="73237"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73237" marR="73237"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73237" marR="73237"/>
                </a:tc>
              </a:tr>
              <a:tr h="370840"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73237" marR="73237"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73237" marR="73237"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73237" marR="73237"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73237" marR="73237"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73237" marR="73237"/>
                </a:tc>
              </a:tr>
            </a:tbl>
          </a:graphicData>
        </a:graphic>
      </p:graphicFrame>
      <p:graphicFrame>
        <p:nvGraphicFramePr>
          <p:cNvPr id="6" name="5 İçerik Yer Tutucusu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26787344"/>
              </p:ext>
            </p:extLst>
          </p:nvPr>
        </p:nvGraphicFramePr>
        <p:xfrm>
          <a:off x="142845" y="928670"/>
          <a:ext cx="8858311" cy="50006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9097"/>
                <a:gridCol w="1830089"/>
                <a:gridCol w="4771289"/>
                <a:gridCol w="1887836"/>
              </a:tblGrid>
              <a:tr h="1285884">
                <a:tc>
                  <a:txBody>
                    <a:bodyPr/>
                    <a:lstStyle/>
                    <a:p>
                      <a:pPr marL="71755" marR="71755">
                        <a:spcAft>
                          <a:spcPts val="0"/>
                        </a:spcAft>
                      </a:pPr>
                      <a:r>
                        <a:rPr lang="tr-TR" sz="1800" b="1" dirty="0" smtClean="0">
                          <a:latin typeface="Arial"/>
                          <a:ea typeface="Times New Roman"/>
                          <a:cs typeface="Times New Roman"/>
                        </a:rPr>
                        <a:t> SIRA NO</a:t>
                      </a:r>
                      <a:endParaRPr lang="tr-T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tr-T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800" b="1" dirty="0">
                          <a:latin typeface="Arial"/>
                          <a:ea typeface="Times New Roman"/>
                          <a:cs typeface="Times New Roman"/>
                        </a:rPr>
                        <a:t>HİZMET  ADI</a:t>
                      </a:r>
                      <a:endParaRPr lang="tr-T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tr-T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800" b="1" dirty="0">
                          <a:latin typeface="Arial"/>
                          <a:ea typeface="Times New Roman"/>
                          <a:cs typeface="Times New Roman"/>
                        </a:rPr>
                        <a:t>İSTENEN BELGELER</a:t>
                      </a:r>
                      <a:endParaRPr lang="tr-T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800" b="1" dirty="0">
                          <a:latin typeface="Arial"/>
                          <a:ea typeface="Times New Roman"/>
                          <a:cs typeface="Times New Roman"/>
                        </a:rPr>
                        <a:t>HİZMETİN TAMAMLANMA SÜRESİ</a:t>
                      </a:r>
                      <a:endParaRPr lang="tr-T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800" b="1" dirty="0">
                          <a:latin typeface="Arial"/>
                          <a:ea typeface="Times New Roman"/>
                          <a:cs typeface="Times New Roman"/>
                        </a:rPr>
                        <a:t>(EN GEÇ)</a:t>
                      </a:r>
                      <a:endParaRPr lang="tr-T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1477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tr-TR" sz="1400" b="1" dirty="0" smtClean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tr-TR" sz="1400" b="1" dirty="0" smtClean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tr-TR" sz="1400" b="1" dirty="0" smtClean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tr-TR" sz="1400" b="1" dirty="0" smtClean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tr-TR" sz="1400" b="1" dirty="0" smtClean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400" b="1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</a:t>
                      </a:r>
                      <a:endParaRPr lang="tr-TR" sz="14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tr-TR" sz="11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endParaRPr lang="tr-TR" sz="1400" b="1" dirty="0" smtClean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endParaRPr lang="tr-TR" sz="1400" b="1" dirty="0" smtClean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endParaRPr lang="tr-TR" sz="1400" b="1" dirty="0" smtClean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r>
                        <a:rPr lang="tr-TR" sz="1400" b="1" dirty="0" smtClean="0">
                          <a:latin typeface="Arial"/>
                          <a:ea typeface="Times New Roman"/>
                          <a:cs typeface="Times New Roman"/>
                        </a:rPr>
                        <a:t>Merkezi </a:t>
                      </a:r>
                      <a:r>
                        <a:rPr lang="tr-TR" sz="1400" b="1" dirty="0">
                          <a:latin typeface="Arial"/>
                          <a:ea typeface="Times New Roman"/>
                          <a:cs typeface="Times New Roman"/>
                        </a:rPr>
                        <a:t>Sınav İşlemleri (Parasız Yatılılık ve Bursluluk Sınavı)</a:t>
                      </a:r>
                      <a:endParaRPr lang="tr-TR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tr-TR" sz="1400" dirty="0" smtClean="0">
                          <a:latin typeface="Arial"/>
                          <a:ea typeface="Times New Roman"/>
                          <a:cs typeface="Times New Roman"/>
                        </a:rPr>
                        <a:t>Öğrenci </a:t>
                      </a:r>
                      <a:r>
                        <a:rPr lang="tr-TR" sz="1400" dirty="0">
                          <a:latin typeface="Arial"/>
                          <a:ea typeface="Times New Roman"/>
                          <a:cs typeface="Times New Roman"/>
                        </a:rPr>
                        <a:t>ailesinin maddi durumunu gösterir beyanname ve ekleri </a:t>
                      </a:r>
                      <a:br>
                        <a:rPr lang="tr-TR" sz="1400" dirty="0">
                          <a:latin typeface="Arial"/>
                          <a:ea typeface="Times New Roman"/>
                          <a:cs typeface="Times New Roman"/>
                        </a:rPr>
                      </a:br>
                      <a:endParaRPr lang="tr-TR" sz="1400" dirty="0" smtClean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342900" indent="-342900">
                        <a:buAutoNum type="arabicPeriod"/>
                      </a:pPr>
                      <a:r>
                        <a:rPr lang="tr-TR" sz="1400" dirty="0" smtClean="0">
                          <a:latin typeface="Arial"/>
                          <a:ea typeface="Times New Roman"/>
                          <a:cs typeface="Times New Roman"/>
                        </a:rPr>
                        <a:t>Öğretmen </a:t>
                      </a:r>
                      <a:r>
                        <a:rPr lang="tr-TR" sz="1400" dirty="0">
                          <a:latin typeface="Arial"/>
                          <a:ea typeface="Times New Roman"/>
                          <a:cs typeface="Times New Roman"/>
                        </a:rPr>
                        <a:t>çocuğu kontenjanından başvuru yapacak öğrenciler için; öğretmen çocuğu olduğunu gösterir belge </a:t>
                      </a:r>
                      <a:br>
                        <a:rPr lang="tr-TR" sz="1400" dirty="0">
                          <a:latin typeface="Arial"/>
                          <a:ea typeface="Times New Roman"/>
                          <a:cs typeface="Times New Roman"/>
                        </a:rPr>
                      </a:br>
                      <a:endParaRPr lang="tr-TR" sz="1400" dirty="0" smtClean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342900" indent="-342900">
                        <a:buAutoNum type="arabicPeriod"/>
                      </a:pPr>
                      <a:r>
                        <a:rPr lang="tr-TR" sz="1400" dirty="0" smtClean="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tr-TR" sz="1400" dirty="0">
                          <a:latin typeface="Arial"/>
                          <a:ea typeface="Times New Roman"/>
                          <a:cs typeface="Times New Roman"/>
                        </a:rPr>
                        <a:t>2828 ile 5395 sayılı Kanunlar kapsamına giren çocuk ve ailesinin oturduğu yerde ilköğretim okulu (taşımalı eğitim kapsamında olanlar dâhil) bulunmayan çocuk olduklarına dair belgeler, </a:t>
                      </a:r>
                      <a:br>
                        <a:rPr lang="tr-TR" sz="1400" dirty="0">
                          <a:latin typeface="Arial"/>
                          <a:ea typeface="Times New Roman"/>
                          <a:cs typeface="Times New Roman"/>
                        </a:rPr>
                      </a:br>
                      <a:endParaRPr lang="tr-TR" sz="1400" dirty="0" smtClean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342900" indent="-342900">
                        <a:buAutoNum type="arabicPeriod"/>
                      </a:pPr>
                      <a:r>
                        <a:rPr lang="tr-TR" sz="1400" dirty="0" smtClean="0">
                          <a:latin typeface="Arial"/>
                          <a:ea typeface="Times New Roman"/>
                          <a:cs typeface="Times New Roman"/>
                        </a:rPr>
                        <a:t>Nüfus </a:t>
                      </a:r>
                      <a:r>
                        <a:rPr lang="tr-TR" sz="1400" dirty="0">
                          <a:latin typeface="Arial"/>
                          <a:ea typeface="Times New Roman"/>
                          <a:cs typeface="Times New Roman"/>
                        </a:rPr>
                        <a:t>kayıt Örneği </a:t>
                      </a:r>
                      <a:br>
                        <a:rPr lang="tr-TR" sz="1400" dirty="0">
                          <a:latin typeface="Arial"/>
                          <a:ea typeface="Times New Roman"/>
                          <a:cs typeface="Times New Roman"/>
                        </a:rPr>
                      </a:br>
                      <a:endParaRPr lang="tr-TR" sz="1400" dirty="0" smtClean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342900" indent="-342900">
                        <a:buAutoNum type="arabicPeriod"/>
                      </a:pPr>
                      <a:r>
                        <a:rPr lang="tr-TR" sz="1400" dirty="0" smtClean="0">
                          <a:latin typeface="Arial"/>
                          <a:ea typeface="Times New Roman"/>
                          <a:cs typeface="Times New Roman"/>
                        </a:rPr>
                        <a:t>Ek-1 </a:t>
                      </a:r>
                      <a:r>
                        <a:rPr lang="tr-TR" sz="1400" dirty="0">
                          <a:latin typeface="Arial"/>
                          <a:ea typeface="Times New Roman"/>
                          <a:cs typeface="Times New Roman"/>
                        </a:rPr>
                        <a:t>Belgesi </a:t>
                      </a:r>
                      <a:endParaRPr lang="tr-TR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endParaRPr lang="tr-TR" sz="1400" dirty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/>
                      <a:endParaRPr lang="tr-TR" sz="1400" b="1" dirty="0" smtClean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/>
                      <a:endParaRPr lang="tr-TR" sz="1400" b="1" dirty="0" smtClean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/>
                      <a:endParaRPr lang="tr-TR" sz="1400" b="1" dirty="0" smtClean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/>
                      <a:endParaRPr lang="tr-TR" sz="1400" b="1" dirty="0" smtClean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/>
                      <a:r>
                        <a:rPr lang="tr-TR" sz="1400" b="1" dirty="0" smtClean="0">
                          <a:latin typeface="Arial"/>
                          <a:ea typeface="Times New Roman"/>
                          <a:cs typeface="Times New Roman"/>
                        </a:rPr>
                        <a:t>30</a:t>
                      </a:r>
                      <a:r>
                        <a:rPr lang="tr-TR" sz="1400" b="1" baseline="0" dirty="0" smtClean="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tr-TR" sz="1400" b="1" baseline="0" dirty="0" err="1" smtClean="0">
                          <a:latin typeface="Arial"/>
                          <a:ea typeface="Times New Roman"/>
                          <a:cs typeface="Times New Roman"/>
                        </a:rPr>
                        <a:t>Dk</a:t>
                      </a:r>
                      <a:endParaRPr lang="tr-TR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9" name="8 Resim" descr="http://www.meb.gov.tr/webmaster/mebwebmaster/MEBlogo_2.jpg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140553"/>
            <a:ext cx="774667" cy="64294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" name="9 Resim" descr="http://www.meb.gov.tr/webmaster/mebwebmaster/MEBlogo_2.jpg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28384" y="152030"/>
            <a:ext cx="774667" cy="64294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3 Başlık"/>
          <p:cNvSpPr>
            <a:spLocks noGrp="1"/>
          </p:cNvSpPr>
          <p:nvPr>
            <p:ph type="title"/>
          </p:nvPr>
        </p:nvSpPr>
        <p:spPr>
          <a:xfrm>
            <a:off x="107504" y="71414"/>
            <a:ext cx="8858312" cy="714380"/>
          </a:xfr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tr-TR" sz="14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tr-TR" sz="1400" b="1" dirty="0" smtClean="0">
                <a:latin typeface="Arial" pitchFamily="34" charset="0"/>
                <a:cs typeface="Arial" pitchFamily="34" charset="0"/>
              </a:rPr>
            </a:br>
            <a:r>
              <a:rPr lang="tr-TR" sz="1400" b="1" dirty="0" smtClean="0">
                <a:latin typeface="Arial" pitchFamily="34" charset="0"/>
                <a:cs typeface="Arial" pitchFamily="34" charset="0"/>
              </a:rPr>
              <a:t>KIRKLARELİ </a:t>
            </a:r>
            <a:r>
              <a:rPr lang="tr-TR" sz="1400" b="1" dirty="0">
                <a:latin typeface="Arial" pitchFamily="34" charset="0"/>
                <a:cs typeface="Arial" pitchFamily="34" charset="0"/>
              </a:rPr>
              <a:t>YAHYA KEMAL BEYATLI MESLEKİ VE TEKNİK ANADOLU LİSESİ</a:t>
            </a:r>
            <a:r>
              <a:rPr lang="tr-TR" sz="1400" dirty="0">
                <a:latin typeface="Arial" pitchFamily="34" charset="0"/>
                <a:cs typeface="Arial" pitchFamily="34" charset="0"/>
              </a:rPr>
              <a:t/>
            </a:r>
            <a:br>
              <a:rPr lang="tr-TR" sz="1400" dirty="0">
                <a:latin typeface="Arial" pitchFamily="34" charset="0"/>
                <a:cs typeface="Arial" pitchFamily="34" charset="0"/>
              </a:rPr>
            </a:br>
            <a:r>
              <a:rPr lang="tr-TR" sz="1400" b="1" dirty="0">
                <a:latin typeface="Arial" pitchFamily="34" charset="0"/>
                <a:cs typeface="Arial" pitchFamily="34" charset="0"/>
              </a:rPr>
              <a:t>KAMU HİZMET STANDARTLARI TABLOSU</a:t>
            </a:r>
            <a:endParaRPr lang="tr-TR" sz="14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3 İçerik Yer Tutucusu"/>
          <p:cNvGraphicFramePr>
            <a:graphicFrameLocks noGrp="1"/>
          </p:cNvGraphicFramePr>
          <p:nvPr>
            <p:ph idx="1"/>
          </p:nvPr>
        </p:nvGraphicFramePr>
        <p:xfrm>
          <a:off x="1943100" y="2133600"/>
          <a:ext cx="65913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97100"/>
                <a:gridCol w="2197100"/>
                <a:gridCol w="2197100"/>
              </a:tblGrid>
              <a:tr h="370840"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73237" marR="73237"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73237" marR="73237"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73237" marR="73237"/>
                </a:tc>
              </a:tr>
              <a:tr h="370840"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73237" marR="73237"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73237" marR="73237"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73237" marR="73237"/>
                </a:tc>
              </a:tr>
            </a:tbl>
          </a:graphicData>
        </a:graphic>
      </p:graphicFrame>
      <p:graphicFrame>
        <p:nvGraphicFramePr>
          <p:cNvPr id="5" name="5 İçerik Yer Tutucusu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04844936"/>
              </p:ext>
            </p:extLst>
          </p:nvPr>
        </p:nvGraphicFramePr>
        <p:xfrm>
          <a:off x="107504" y="785794"/>
          <a:ext cx="8893652" cy="56709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7387"/>
                <a:gridCol w="1748835"/>
                <a:gridCol w="4712753"/>
                <a:gridCol w="1864677"/>
              </a:tblGrid>
              <a:tr h="1060170">
                <a:tc>
                  <a:txBody>
                    <a:bodyPr/>
                    <a:lstStyle/>
                    <a:p>
                      <a:pPr marL="71755" marR="71755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1" dirty="0" smtClean="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tr-TR" sz="1600" b="1" dirty="0" smtClean="0">
                          <a:latin typeface="Arial"/>
                          <a:ea typeface="Times New Roman"/>
                          <a:cs typeface="Times New Roman"/>
                        </a:rPr>
                        <a:t>SIRA NO</a:t>
                      </a:r>
                      <a:endParaRPr lang="tr-TR" sz="16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71755" marR="71755">
                        <a:spcAft>
                          <a:spcPts val="0"/>
                        </a:spcAft>
                      </a:pPr>
                      <a:endParaRPr lang="tr-T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tr-T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800" b="1" dirty="0">
                          <a:latin typeface="Arial"/>
                          <a:ea typeface="Times New Roman"/>
                          <a:cs typeface="Times New Roman"/>
                        </a:rPr>
                        <a:t>HİZMET  ADI</a:t>
                      </a:r>
                      <a:endParaRPr lang="tr-T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tr-T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800" b="1" dirty="0">
                          <a:latin typeface="Arial"/>
                          <a:ea typeface="Times New Roman"/>
                          <a:cs typeface="Times New Roman"/>
                        </a:rPr>
                        <a:t>İSTENEN BELGELER</a:t>
                      </a:r>
                      <a:endParaRPr lang="tr-T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800" b="1">
                          <a:latin typeface="Arial"/>
                          <a:ea typeface="Times New Roman"/>
                          <a:cs typeface="Times New Roman"/>
                        </a:rPr>
                        <a:t>HİZMETİN TAMAMLANMA SÜRESİ</a:t>
                      </a:r>
                      <a:endParaRPr lang="tr-TR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800" b="1">
                          <a:latin typeface="Arial"/>
                          <a:ea typeface="Times New Roman"/>
                          <a:cs typeface="Times New Roman"/>
                        </a:rPr>
                        <a:t>(EN GEÇ)</a:t>
                      </a:r>
                      <a:endParaRPr lang="tr-TR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9899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tr-TR" sz="1400" b="1" dirty="0" smtClean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tr-TR" sz="1400" b="1" dirty="0" smtClean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400" b="1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6</a:t>
                      </a:r>
                      <a:endParaRPr lang="tr-TR" sz="14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tr-T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400" b="1" dirty="0">
                          <a:latin typeface="Arial"/>
                          <a:ea typeface="Times New Roman"/>
                          <a:cs typeface="Times New Roman"/>
                        </a:rPr>
                        <a:t>Öğrenci İzinleri</a:t>
                      </a:r>
                      <a:endParaRPr lang="tr-T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tr-TR" sz="1400" dirty="0" smtClean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400" dirty="0" smtClean="0">
                          <a:latin typeface="Arial"/>
                          <a:ea typeface="Times New Roman"/>
                          <a:cs typeface="Times New Roman"/>
                        </a:rPr>
                        <a:t>1.Velinin </a:t>
                      </a:r>
                      <a:r>
                        <a:rPr lang="tr-TR" sz="1400" dirty="0">
                          <a:latin typeface="Arial"/>
                          <a:ea typeface="Times New Roman"/>
                          <a:cs typeface="Times New Roman"/>
                        </a:rPr>
                        <a:t>yazılı başvurusu üzerine verilir.</a:t>
                      </a:r>
                      <a:br>
                        <a:rPr lang="tr-TR" sz="1400" dirty="0">
                          <a:latin typeface="Arial"/>
                          <a:ea typeface="Times New Roman"/>
                          <a:cs typeface="Times New Roman"/>
                        </a:rPr>
                      </a:br>
                      <a:r>
                        <a:rPr lang="tr-TR" sz="1400" dirty="0">
                          <a:latin typeface="Arial"/>
                          <a:ea typeface="Times New Roman"/>
                          <a:cs typeface="Times New Roman"/>
                        </a:rPr>
                        <a:t>2.Sağlık nedeni ile ilgili izinlerde sağlık raporu</a:t>
                      </a:r>
                      <a:endParaRPr lang="tr-T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tr-T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400" b="1" dirty="0">
                          <a:latin typeface="Arial"/>
                          <a:ea typeface="Times New Roman"/>
                          <a:cs typeface="Times New Roman"/>
                        </a:rPr>
                        <a:t>15 </a:t>
                      </a:r>
                      <a:r>
                        <a:rPr lang="tr-TR" sz="1400" b="1" dirty="0" err="1">
                          <a:latin typeface="Arial"/>
                          <a:ea typeface="Times New Roman"/>
                          <a:cs typeface="Times New Roman"/>
                        </a:rPr>
                        <a:t>Dk</a:t>
                      </a:r>
                      <a:endParaRPr lang="tr-T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08012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tr-TR" sz="1400" b="1" dirty="0" smtClean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tr-TR" sz="1400" b="1" dirty="0" smtClean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400" b="1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7</a:t>
                      </a:r>
                      <a:endParaRPr lang="tr-TR" sz="14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400" b="1" dirty="0">
                          <a:latin typeface="Arial"/>
                          <a:ea typeface="Times New Roman"/>
                          <a:cs typeface="Times New Roman"/>
                        </a:rPr>
                        <a:t>Öğretmen Görev Yeri Belgesi ve Hizmet Cetveli</a:t>
                      </a:r>
                      <a:endParaRPr lang="tr-T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400" dirty="0">
                          <a:latin typeface="Arial"/>
                          <a:ea typeface="Times New Roman"/>
                          <a:cs typeface="Times New Roman"/>
                        </a:rPr>
                        <a:t>1. TC Kimlik Numarası</a:t>
                      </a:r>
                      <a:endParaRPr lang="tr-T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400" dirty="0">
                          <a:latin typeface="Arial"/>
                          <a:ea typeface="Times New Roman"/>
                          <a:cs typeface="Times New Roman"/>
                        </a:rPr>
                        <a:t>2. Emekli Sicil Numarası</a:t>
                      </a:r>
                      <a:endParaRPr lang="tr-T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400" dirty="0">
                          <a:latin typeface="Arial"/>
                          <a:ea typeface="Times New Roman"/>
                          <a:cs typeface="Times New Roman"/>
                        </a:rPr>
                        <a:t>3. İl Sicil Numarası</a:t>
                      </a:r>
                      <a:endParaRPr lang="tr-T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400" dirty="0">
                          <a:latin typeface="Arial"/>
                          <a:ea typeface="Times New Roman"/>
                          <a:cs typeface="Times New Roman"/>
                        </a:rPr>
                        <a:t>4. Ev Adresi</a:t>
                      </a:r>
                      <a:endParaRPr lang="tr-T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tr-TR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400" b="1">
                          <a:latin typeface="Arial"/>
                          <a:ea typeface="Times New Roman"/>
                          <a:cs typeface="Times New Roman"/>
                        </a:rPr>
                        <a:t>30 Dk</a:t>
                      </a:r>
                      <a:endParaRPr lang="tr-TR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2008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tr-TR" sz="1400" b="1" dirty="0" smtClean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400" b="1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8</a:t>
                      </a:r>
                      <a:endParaRPr lang="tr-TR" sz="14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tr-TR" sz="1400" b="1" dirty="0" smtClean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400" b="1" dirty="0" smtClean="0">
                          <a:latin typeface="Arial"/>
                          <a:ea typeface="Times New Roman"/>
                          <a:cs typeface="Times New Roman"/>
                        </a:rPr>
                        <a:t>Öğretmen Maaş Bordrosu</a:t>
                      </a:r>
                      <a:endParaRPr lang="tr-T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tr-TR" sz="1400" dirty="0" smtClean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400" dirty="0" smtClean="0"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r>
                        <a:rPr lang="tr-TR" sz="1400" dirty="0">
                          <a:latin typeface="Arial"/>
                          <a:ea typeface="Times New Roman"/>
                          <a:cs typeface="Times New Roman"/>
                        </a:rPr>
                        <a:t>. TC Kimlik Numarası</a:t>
                      </a:r>
                      <a:endParaRPr lang="tr-T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tr-TR" sz="1400" b="1" dirty="0" smtClean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400" b="1" dirty="0" smtClean="0">
                          <a:latin typeface="Arial"/>
                          <a:ea typeface="Times New Roman"/>
                          <a:cs typeface="Times New Roman"/>
                        </a:rPr>
                        <a:t>15 </a:t>
                      </a:r>
                      <a:r>
                        <a:rPr lang="tr-TR" sz="1400" b="1" dirty="0" err="1">
                          <a:latin typeface="Arial"/>
                          <a:ea typeface="Times New Roman"/>
                          <a:cs typeface="Times New Roman"/>
                        </a:rPr>
                        <a:t>Dk</a:t>
                      </a:r>
                      <a:endParaRPr lang="tr-T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08012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tr-TR" sz="1400" b="1" dirty="0" smtClean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tr-TR" sz="1400" b="1" dirty="0" smtClean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tr-TR" sz="1400" b="1" dirty="0" smtClean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tr-TR" sz="1400" b="1" dirty="0" smtClean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400" b="1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9</a:t>
                      </a:r>
                      <a:endParaRPr lang="tr-TR" sz="14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tr-TR" sz="1400" b="1" dirty="0" smtClean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r>
                        <a:rPr lang="tr-TR" sz="1400" b="1" dirty="0" smtClean="0">
                          <a:latin typeface="Arial"/>
                          <a:ea typeface="Times New Roman"/>
                          <a:cs typeface="Times New Roman"/>
                        </a:rPr>
                        <a:t>Öğretmenlerin </a:t>
                      </a:r>
                      <a:r>
                        <a:rPr lang="tr-TR" sz="1400" b="1" dirty="0">
                          <a:latin typeface="Arial"/>
                          <a:ea typeface="Times New Roman"/>
                          <a:cs typeface="Times New Roman"/>
                        </a:rPr>
                        <a:t>yer değiştirme talepleri </a:t>
                      </a:r>
                      <a:r>
                        <a:rPr lang="tr-TR" sz="1400" b="1" dirty="0" smtClean="0">
                          <a:latin typeface="Arial"/>
                          <a:ea typeface="Times New Roman"/>
                          <a:cs typeface="Times New Roman"/>
                        </a:rPr>
                        <a:t>(Onay</a:t>
                      </a:r>
                      <a:r>
                        <a:rPr lang="tr-TR" sz="1400" b="1" baseline="0" dirty="0" smtClean="0">
                          <a:latin typeface="Arial"/>
                          <a:ea typeface="Times New Roman"/>
                          <a:cs typeface="Times New Roman"/>
                        </a:rPr>
                        <a:t> İşlemleri</a:t>
                      </a:r>
                      <a:r>
                        <a:rPr lang="tr-TR" sz="1400" b="1" dirty="0" smtClean="0">
                          <a:latin typeface="Arial"/>
                          <a:ea typeface="Times New Roman"/>
                          <a:cs typeface="Times New Roman"/>
                        </a:rPr>
                        <a:t>) </a:t>
                      </a:r>
                    </a:p>
                    <a:p>
                      <a:endParaRPr lang="tr-TR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tr-TR" sz="1400" dirty="0" smtClean="0">
                          <a:latin typeface="Arial"/>
                          <a:ea typeface="Times New Roman"/>
                          <a:cs typeface="Times New Roman"/>
                        </a:rPr>
                        <a:t>1. Elektronik </a:t>
                      </a:r>
                      <a:r>
                        <a:rPr lang="tr-TR" sz="1400" dirty="0">
                          <a:latin typeface="Arial"/>
                          <a:ea typeface="Times New Roman"/>
                          <a:cs typeface="Times New Roman"/>
                        </a:rPr>
                        <a:t>başvuru ve sözlü başvuru</a:t>
                      </a:r>
                      <a:endParaRPr lang="tr-TR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Arial"/>
                          <a:ea typeface="Times New Roman"/>
                          <a:cs typeface="Times New Roman"/>
                        </a:rPr>
                        <a:t>15</a:t>
                      </a:r>
                      <a:r>
                        <a:rPr lang="tr-TR" sz="1400" b="1" baseline="0" dirty="0" smtClean="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tr-TR" sz="1400" b="1" baseline="0" dirty="0" err="1" smtClean="0">
                          <a:latin typeface="Arial"/>
                          <a:ea typeface="Times New Roman"/>
                          <a:cs typeface="Times New Roman"/>
                        </a:rPr>
                        <a:t>Dk</a:t>
                      </a:r>
                      <a:endParaRPr lang="tr-TR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602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tr-TR" sz="1400" b="1" dirty="0" smtClean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400" b="1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10</a:t>
                      </a:r>
                      <a:endParaRPr lang="tr-TR" sz="14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tr-TR" sz="1400" b="1">
                          <a:latin typeface="Arial"/>
                          <a:ea typeface="Times New Roman"/>
                          <a:cs typeface="Times New Roman"/>
                        </a:rPr>
                        <a:t>Öğretmenlerin göreve başlaması (İlk Atama) </a:t>
                      </a:r>
                      <a:endParaRPr lang="tr-TR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tr-TR" sz="1400" dirty="0">
                          <a:latin typeface="Arial"/>
                          <a:ea typeface="Times New Roman"/>
                          <a:cs typeface="Times New Roman"/>
                        </a:rPr>
                        <a:t>1. Sözlü başvuru ve kararname </a:t>
                      </a:r>
                      <a:endParaRPr lang="tr-TR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Arial"/>
                          <a:ea typeface="Times New Roman"/>
                          <a:cs typeface="Times New Roman"/>
                        </a:rPr>
                        <a:t>15</a:t>
                      </a:r>
                      <a:r>
                        <a:rPr lang="tr-TR" sz="1400" b="1" baseline="0" dirty="0" smtClean="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tr-TR" sz="1400" b="1" baseline="0" dirty="0" err="1" smtClean="0">
                          <a:latin typeface="Arial"/>
                          <a:ea typeface="Times New Roman"/>
                          <a:cs typeface="Times New Roman"/>
                        </a:rPr>
                        <a:t>Dk</a:t>
                      </a:r>
                      <a:endParaRPr lang="tr-TR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pic>
        <p:nvPicPr>
          <p:cNvPr id="7" name="6 Resim" descr="http://www.meb.gov.tr/webmaster/mebwebmaster/MEBlogo_2.jpg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142852"/>
            <a:ext cx="774667" cy="64294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7 Resim" descr="http://www.meb.gov.tr/webmaster/mebwebmaster/MEBlogo_2.jpg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28384" y="145621"/>
            <a:ext cx="774667" cy="64294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3 Başlık"/>
          <p:cNvSpPr>
            <a:spLocks noGrp="1"/>
          </p:cNvSpPr>
          <p:nvPr>
            <p:ph type="title"/>
          </p:nvPr>
        </p:nvSpPr>
        <p:spPr>
          <a:xfrm>
            <a:off x="179512" y="142852"/>
            <a:ext cx="8858312" cy="714380"/>
          </a:xfr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tr-TR" sz="14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tr-TR" sz="1400" b="1" dirty="0" smtClean="0">
                <a:latin typeface="Arial" pitchFamily="34" charset="0"/>
                <a:cs typeface="Arial" pitchFamily="34" charset="0"/>
              </a:rPr>
            </a:br>
            <a:r>
              <a:rPr lang="tr-TR" sz="1400" b="1" dirty="0" smtClean="0">
                <a:latin typeface="Arial" pitchFamily="34" charset="0"/>
                <a:cs typeface="Arial" pitchFamily="34" charset="0"/>
              </a:rPr>
              <a:t>KIRKLARELİ </a:t>
            </a:r>
            <a:r>
              <a:rPr lang="tr-TR" sz="1400" b="1" dirty="0">
                <a:latin typeface="Arial" pitchFamily="34" charset="0"/>
                <a:cs typeface="Arial" pitchFamily="34" charset="0"/>
              </a:rPr>
              <a:t>YAHYA KEMAL BEYATLI MESLEKİ VE TEKNİK ANADOLU LİSESİ</a:t>
            </a:r>
            <a:r>
              <a:rPr lang="tr-TR" sz="1400" dirty="0">
                <a:latin typeface="Arial" pitchFamily="34" charset="0"/>
                <a:cs typeface="Arial" pitchFamily="34" charset="0"/>
              </a:rPr>
              <a:t/>
            </a:r>
            <a:br>
              <a:rPr lang="tr-TR" sz="1400" dirty="0">
                <a:latin typeface="Arial" pitchFamily="34" charset="0"/>
                <a:cs typeface="Arial" pitchFamily="34" charset="0"/>
              </a:rPr>
            </a:br>
            <a:r>
              <a:rPr lang="tr-TR" sz="1400" b="1" dirty="0">
                <a:latin typeface="Arial" pitchFamily="34" charset="0"/>
                <a:cs typeface="Arial" pitchFamily="34" charset="0"/>
              </a:rPr>
              <a:t>KAMU HİZMET STANDARTLARI TABLOSU</a:t>
            </a:r>
            <a:endParaRPr lang="tr-TR" sz="14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3 İçerik Yer Tutucusu"/>
          <p:cNvGraphicFramePr>
            <a:graphicFrameLocks noGrp="1"/>
          </p:cNvGraphicFramePr>
          <p:nvPr>
            <p:ph idx="1"/>
          </p:nvPr>
        </p:nvGraphicFramePr>
        <p:xfrm>
          <a:off x="1943100" y="2133600"/>
          <a:ext cx="65913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7825"/>
                <a:gridCol w="1647825"/>
                <a:gridCol w="1647825"/>
                <a:gridCol w="1647825"/>
              </a:tblGrid>
              <a:tr h="370840"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73237" marR="73237"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73237" marR="73237"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73237" marR="73237"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73237" marR="73237"/>
                </a:tc>
              </a:tr>
              <a:tr h="370840"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73237" marR="73237"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73237" marR="73237"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73237" marR="73237"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73237" marR="73237"/>
                </a:tc>
              </a:tr>
            </a:tbl>
          </a:graphicData>
        </a:graphic>
      </p:graphicFrame>
      <p:graphicFrame>
        <p:nvGraphicFramePr>
          <p:cNvPr id="5" name="5 İçerik Yer Tutucusu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23417606"/>
              </p:ext>
            </p:extLst>
          </p:nvPr>
        </p:nvGraphicFramePr>
        <p:xfrm>
          <a:off x="179511" y="836713"/>
          <a:ext cx="8821645" cy="50949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1960"/>
                <a:gridCol w="1770557"/>
                <a:gridCol w="4771290"/>
                <a:gridCol w="1887838"/>
              </a:tblGrid>
              <a:tr h="1520718">
                <a:tc>
                  <a:txBody>
                    <a:bodyPr/>
                    <a:lstStyle/>
                    <a:p>
                      <a:pPr marL="71755" marR="71755">
                        <a:spcAft>
                          <a:spcPts val="0"/>
                        </a:spcAft>
                      </a:pPr>
                      <a:r>
                        <a:rPr lang="tr-TR" sz="1800" b="1" dirty="0" smtClean="0">
                          <a:latin typeface="Arial"/>
                          <a:ea typeface="Times New Roman"/>
                          <a:cs typeface="Times New Roman"/>
                        </a:rPr>
                        <a:t>   SIRA NO</a:t>
                      </a:r>
                      <a:endParaRPr lang="tr-T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tr-TR" sz="12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800" b="1" dirty="0" smtClean="0">
                          <a:latin typeface="Arial"/>
                          <a:ea typeface="Times New Roman"/>
                          <a:cs typeface="Times New Roman"/>
                        </a:rPr>
                        <a:t>HİZMET  ADI</a:t>
                      </a:r>
                      <a:endParaRPr lang="tr-T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tr-TR" sz="120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800" b="1" smtClean="0">
                          <a:latin typeface="Arial"/>
                          <a:ea typeface="Times New Roman"/>
                          <a:cs typeface="Times New Roman"/>
                        </a:rPr>
                        <a:t>İSTENEN BELGELER</a:t>
                      </a:r>
                      <a:endParaRPr lang="tr-T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800" b="1" smtClean="0">
                          <a:latin typeface="Arial"/>
                          <a:ea typeface="Times New Roman"/>
                          <a:cs typeface="Times New Roman"/>
                        </a:rPr>
                        <a:t>HİZMETİN TAMAMLANMA SÜRESİ</a:t>
                      </a:r>
                      <a:endParaRPr lang="tr-TR" sz="120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800" b="1" smtClean="0">
                          <a:latin typeface="Arial"/>
                          <a:ea typeface="Times New Roman"/>
                          <a:cs typeface="Times New Roman"/>
                        </a:rPr>
                        <a:t>(EN GEÇ)</a:t>
                      </a:r>
                      <a:endParaRPr lang="tr-TR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3363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tr-TR" sz="1400" b="1" dirty="0" smtClean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tr-TR" sz="1400" b="1" dirty="0" smtClean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400" b="1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11</a:t>
                      </a:r>
                      <a:endParaRPr lang="tr-TR" sz="14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tr-TR" sz="1400" b="1" dirty="0">
                          <a:latin typeface="Arial"/>
                          <a:ea typeface="Times New Roman"/>
                          <a:cs typeface="Times New Roman"/>
                        </a:rPr>
                        <a:t>Öğretmenlerin göreve başlaması (Naklen Atama) </a:t>
                      </a:r>
                      <a:endParaRPr lang="tr-TR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tr-TR" sz="1400">
                          <a:latin typeface="Arial"/>
                          <a:ea typeface="Times New Roman"/>
                          <a:cs typeface="Times New Roman"/>
                        </a:rPr>
                        <a:t>1. Kararname </a:t>
                      </a:r>
                      <a:br>
                        <a:rPr lang="tr-TR" sz="1400">
                          <a:latin typeface="Arial"/>
                          <a:ea typeface="Times New Roman"/>
                          <a:cs typeface="Times New Roman"/>
                        </a:rPr>
                      </a:br>
                      <a:r>
                        <a:rPr lang="tr-TR" sz="1400">
                          <a:latin typeface="Arial"/>
                          <a:ea typeface="Times New Roman"/>
                          <a:cs typeface="Times New Roman"/>
                        </a:rPr>
                        <a:t>2. Maaş Nakil Bildirimi </a:t>
                      </a:r>
                      <a:endParaRPr lang="tr-TR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Arial"/>
                          <a:ea typeface="Times New Roman"/>
                          <a:cs typeface="Times New Roman"/>
                        </a:rPr>
                        <a:t>15</a:t>
                      </a:r>
                      <a:r>
                        <a:rPr lang="tr-TR" sz="1400" b="1" baseline="0" dirty="0" smtClean="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tr-TR" sz="1400" b="1" baseline="0" dirty="0" err="1" smtClean="0">
                          <a:latin typeface="Arial"/>
                          <a:ea typeface="Times New Roman"/>
                          <a:cs typeface="Times New Roman"/>
                        </a:rPr>
                        <a:t>Dk</a:t>
                      </a:r>
                      <a:endParaRPr lang="tr-TR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4088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tr-TR" sz="1400" b="1" dirty="0" smtClean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400" b="1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12</a:t>
                      </a:r>
                      <a:endParaRPr lang="tr-TR" sz="14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tr-TR" sz="1400" b="1">
                          <a:latin typeface="Arial"/>
                          <a:ea typeface="Times New Roman"/>
                          <a:cs typeface="Times New Roman"/>
                        </a:rPr>
                        <a:t>Hizmetiçi Eğitim </a:t>
                      </a:r>
                      <a:endParaRPr lang="tr-TR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tr-TR" sz="1400">
                          <a:latin typeface="Arial"/>
                          <a:ea typeface="Times New Roman"/>
                          <a:cs typeface="Times New Roman"/>
                        </a:rPr>
                        <a:t>1. Elektronik başvuru, sözlü olarak idareye bildirme </a:t>
                      </a:r>
                      <a:endParaRPr lang="tr-TR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>
                          <a:latin typeface="Arial"/>
                          <a:ea typeface="Times New Roman"/>
                          <a:cs typeface="Times New Roman"/>
                        </a:rPr>
                        <a:t>Aynı gün</a:t>
                      </a:r>
                      <a:endParaRPr lang="tr-TR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45886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tr-TR" sz="1400" b="1" dirty="0" smtClean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tr-TR" sz="1400" b="1" dirty="0" smtClean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tr-TR" sz="1400" b="1" dirty="0" smtClean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400" b="1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13</a:t>
                      </a:r>
                      <a:endParaRPr lang="tr-TR" sz="14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tr-TR" sz="1400" b="1">
                          <a:latin typeface="Arial"/>
                          <a:ea typeface="Times New Roman"/>
                          <a:cs typeface="Times New Roman"/>
                        </a:rPr>
                        <a:t>İlsis Personel Bilgileri ile İlgili İşlemler </a:t>
                      </a:r>
                      <a:endParaRPr lang="tr-TR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tr-TR" sz="1400">
                          <a:latin typeface="Arial"/>
                          <a:ea typeface="Times New Roman"/>
                          <a:cs typeface="Times New Roman"/>
                        </a:rPr>
                        <a:t>1. Konuyla ilgili dilekçe </a:t>
                      </a:r>
                      <a:endParaRPr lang="tr-TR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>
                          <a:latin typeface="Arial"/>
                          <a:ea typeface="Times New Roman"/>
                          <a:cs typeface="Times New Roman"/>
                        </a:rPr>
                        <a:t>Aynı gün</a:t>
                      </a:r>
                      <a:endParaRPr lang="tr-TR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4088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tr-TR" sz="1400" b="1" dirty="0" smtClean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400" b="1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tr-TR" sz="1400" b="1">
                          <a:latin typeface="Arial"/>
                          <a:ea typeface="Times New Roman"/>
                          <a:cs typeface="Times New Roman"/>
                        </a:rPr>
                        <a:t>İzin Talep İşlemleri (Yıllık izin) </a:t>
                      </a:r>
                      <a:endParaRPr lang="tr-TR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tr-TR" sz="1400">
                          <a:latin typeface="Arial"/>
                          <a:ea typeface="Times New Roman"/>
                          <a:cs typeface="Times New Roman"/>
                        </a:rPr>
                        <a:t>1. İzin talep form dilekçesi </a:t>
                      </a:r>
                      <a:endParaRPr lang="tr-TR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Arial"/>
                          <a:ea typeface="Times New Roman"/>
                          <a:cs typeface="Times New Roman"/>
                        </a:rPr>
                        <a:t>15</a:t>
                      </a:r>
                      <a:r>
                        <a:rPr lang="tr-TR" sz="1400" b="1" baseline="0" dirty="0" smtClean="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tr-TR" sz="1400" b="1" baseline="0" dirty="0" err="1" smtClean="0">
                          <a:latin typeface="Arial"/>
                          <a:ea typeface="Times New Roman"/>
                          <a:cs typeface="Times New Roman"/>
                        </a:rPr>
                        <a:t>Dk</a:t>
                      </a:r>
                      <a:endParaRPr lang="tr-TR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pic>
        <p:nvPicPr>
          <p:cNvPr id="7" name="6 Resim" descr="http://www.meb.gov.tr/webmaster/mebwebmaster/MEBlogo_2.jpg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142852"/>
            <a:ext cx="774667" cy="64294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7 Resim" descr="http://www.meb.gov.tr/webmaster/mebwebmaster/MEBlogo_2.jpg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28384" y="142852"/>
            <a:ext cx="774667" cy="64294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3 Başlık"/>
          <p:cNvSpPr>
            <a:spLocks noGrp="1"/>
          </p:cNvSpPr>
          <p:nvPr>
            <p:ph type="title"/>
          </p:nvPr>
        </p:nvSpPr>
        <p:spPr>
          <a:xfrm>
            <a:off x="142844" y="142852"/>
            <a:ext cx="8858312" cy="714380"/>
          </a:xfr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tr-TR" sz="14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tr-TR" sz="1400" b="1" dirty="0" smtClean="0">
                <a:latin typeface="Arial" pitchFamily="34" charset="0"/>
                <a:cs typeface="Arial" pitchFamily="34" charset="0"/>
              </a:rPr>
            </a:br>
            <a:r>
              <a:rPr lang="tr-TR" sz="1400" b="1" dirty="0" smtClean="0">
                <a:latin typeface="Arial" pitchFamily="34" charset="0"/>
                <a:cs typeface="Arial" pitchFamily="34" charset="0"/>
              </a:rPr>
              <a:t>KIRKLARELİ YAHYA KEMAL BEYATLI MESLEKİ VE TEKNİK ANADOLU LİSESİ</a:t>
            </a:r>
            <a:r>
              <a:rPr lang="tr-TR" sz="1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tr-TR" sz="1400" dirty="0" smtClean="0">
                <a:latin typeface="Arial" pitchFamily="34" charset="0"/>
                <a:cs typeface="Arial" pitchFamily="34" charset="0"/>
              </a:rPr>
            </a:br>
            <a:r>
              <a:rPr lang="tr-TR" sz="1400" b="1" dirty="0" smtClean="0">
                <a:latin typeface="Arial" pitchFamily="34" charset="0"/>
                <a:cs typeface="Arial" pitchFamily="34" charset="0"/>
              </a:rPr>
              <a:t>KAMU HİZMET STANDARTLARI TABLOSU</a:t>
            </a:r>
            <a:endParaRPr lang="tr-TR" sz="14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3 İçerik Yer Tutucusu"/>
          <p:cNvGraphicFramePr>
            <a:graphicFrameLocks noGrp="1"/>
          </p:cNvGraphicFramePr>
          <p:nvPr>
            <p:ph idx="1"/>
          </p:nvPr>
        </p:nvGraphicFramePr>
        <p:xfrm>
          <a:off x="1943100" y="2133600"/>
          <a:ext cx="65913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7825"/>
                <a:gridCol w="1647825"/>
                <a:gridCol w="1647825"/>
                <a:gridCol w="1647825"/>
              </a:tblGrid>
              <a:tr h="370840"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73237" marR="73237"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73237" marR="73237"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73237" marR="73237"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73237" marR="73237"/>
                </a:tc>
              </a:tr>
              <a:tr h="370840"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73237" marR="73237"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73237" marR="73237"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73237" marR="73237"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73237" marR="73237"/>
                </a:tc>
              </a:tr>
            </a:tbl>
          </a:graphicData>
        </a:graphic>
      </p:graphicFrame>
      <p:graphicFrame>
        <p:nvGraphicFramePr>
          <p:cNvPr id="6" name="5 İçerik Yer Tutucusu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87675341"/>
              </p:ext>
            </p:extLst>
          </p:nvPr>
        </p:nvGraphicFramePr>
        <p:xfrm>
          <a:off x="142843" y="857232"/>
          <a:ext cx="8858314" cy="48577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8629"/>
                <a:gridCol w="1770557"/>
                <a:gridCol w="4771290"/>
                <a:gridCol w="1887838"/>
              </a:tblGrid>
              <a:tr h="1485995">
                <a:tc>
                  <a:txBody>
                    <a:bodyPr/>
                    <a:lstStyle/>
                    <a:p>
                      <a:pPr marL="71755" marR="71755">
                        <a:spcAft>
                          <a:spcPts val="0"/>
                        </a:spcAft>
                      </a:pPr>
                      <a:r>
                        <a:rPr lang="tr-TR" sz="1800" b="1" dirty="0" smtClean="0">
                          <a:latin typeface="Arial"/>
                          <a:ea typeface="Times New Roman"/>
                          <a:cs typeface="Times New Roman"/>
                        </a:rPr>
                        <a:t>  SIRA NO</a:t>
                      </a:r>
                      <a:endParaRPr lang="tr-T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tr-TR" sz="12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800" b="1" dirty="0" smtClean="0">
                          <a:latin typeface="Arial"/>
                          <a:ea typeface="Times New Roman"/>
                          <a:cs typeface="Times New Roman"/>
                        </a:rPr>
                        <a:t>HİZMET  ADI</a:t>
                      </a:r>
                      <a:endParaRPr lang="tr-T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tr-TR" sz="12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800" b="1" dirty="0" smtClean="0">
                          <a:latin typeface="Arial"/>
                          <a:ea typeface="Times New Roman"/>
                          <a:cs typeface="Times New Roman"/>
                        </a:rPr>
                        <a:t>İSTENEN BELGELER</a:t>
                      </a:r>
                      <a:endParaRPr lang="tr-T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800" b="1" smtClean="0">
                          <a:latin typeface="Arial"/>
                          <a:ea typeface="Times New Roman"/>
                          <a:cs typeface="Times New Roman"/>
                        </a:rPr>
                        <a:t>HİZMETİN TAMAMLANMA SÜRESİ</a:t>
                      </a:r>
                      <a:endParaRPr lang="tr-TR" sz="120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800" b="1" smtClean="0">
                          <a:latin typeface="Arial"/>
                          <a:ea typeface="Times New Roman"/>
                          <a:cs typeface="Times New Roman"/>
                        </a:rPr>
                        <a:t>(EN GEÇ)</a:t>
                      </a:r>
                      <a:endParaRPr lang="tr-TR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5962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tr-TR" sz="1400" b="1" dirty="0" smtClean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400" b="1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15</a:t>
                      </a:r>
                      <a:endParaRPr lang="tr-TR" sz="14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tr-TR" sz="14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İzin Talep İşlemleri (Mazeret izni)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tr-TR" sz="1400" b="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1. İzin talep form dilekçesi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15</a:t>
                      </a:r>
                      <a:r>
                        <a:rPr lang="tr-TR" sz="1400" b="1" baseline="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tr-TR" sz="1400" b="1" baseline="0" dirty="0" err="1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Dk</a:t>
                      </a:r>
                      <a:endParaRPr lang="tr-TR" sz="14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45320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tr-TR" sz="1400" b="1" dirty="0" smtClean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400" b="1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16</a:t>
                      </a:r>
                      <a:endParaRPr lang="tr-TR" sz="14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tr-TR" sz="14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Sağlık raporunun izne çevrilmesi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tr-TR" sz="1400" b="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1. Rapor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15</a:t>
                      </a:r>
                      <a:r>
                        <a:rPr lang="tr-TR" sz="1400" b="1" baseline="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tr-TR" sz="1400" b="1" baseline="0" dirty="0" err="1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Dk</a:t>
                      </a:r>
                      <a:endParaRPr lang="tr-TR" sz="14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51304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tr-TR" sz="1400" b="1" dirty="0" smtClean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400" b="1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17</a:t>
                      </a:r>
                      <a:endParaRPr lang="tr-TR" sz="14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tr-TR" sz="1400" b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Derece ve Kademe Terfi İşlemleri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tr-TR" sz="1400" b="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1. İlden derece teklif yazılarının tebliği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20</a:t>
                      </a:r>
                      <a:r>
                        <a:rPr lang="tr-TR" sz="1400" b="1" baseline="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tr-TR" sz="1400" b="1" baseline="0" dirty="0" err="1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Dk</a:t>
                      </a:r>
                      <a:r>
                        <a:rPr lang="tr-TR" sz="1400" b="1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endParaRPr lang="tr-TR" sz="14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51304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tr-TR" sz="1400" b="1" dirty="0" smtClean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400" b="1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18</a:t>
                      </a:r>
                      <a:endParaRPr lang="tr-TR" sz="14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tr-TR" sz="14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Hizmet Cetveli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tr-TR" sz="1400" b="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1. Sözlü Başvuru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baseline="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20 </a:t>
                      </a:r>
                      <a:r>
                        <a:rPr lang="tr-TR" sz="1400" b="1" baseline="0" dirty="0" err="1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Dk</a:t>
                      </a:r>
                      <a:r>
                        <a:rPr lang="tr-TR" sz="1400" b="1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endParaRPr lang="tr-TR" sz="14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123288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tr-TR" sz="1400" b="1" dirty="0" smtClean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400" b="1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19</a:t>
                      </a:r>
                      <a:endParaRPr lang="tr-TR" sz="14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tr-TR" sz="1400" b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Derece/Kademe Terfi işlemleri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tr-TR" sz="1400" b="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1. Gecikmelerde dilekçe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Aynı gün </a:t>
                      </a: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pic>
        <p:nvPicPr>
          <p:cNvPr id="5" name="4 Resim" descr="http://www.meb.gov.tr/webmaster/mebwebmaster/MEBlogo_2.jpg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142852"/>
            <a:ext cx="774667" cy="64294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6 Resim" descr="http://www.meb.gov.tr/webmaster/mebwebmaster/MEBlogo_2.jpg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28384" y="178571"/>
            <a:ext cx="774667" cy="64294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3 Başlık"/>
          <p:cNvSpPr>
            <a:spLocks noGrp="1"/>
          </p:cNvSpPr>
          <p:nvPr>
            <p:ph type="title"/>
          </p:nvPr>
        </p:nvSpPr>
        <p:spPr>
          <a:xfrm>
            <a:off x="142844" y="142852"/>
            <a:ext cx="8858312" cy="785818"/>
          </a:xfr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tr-TR" sz="1400" b="1" dirty="0">
                <a:latin typeface="Arial" pitchFamily="34" charset="0"/>
                <a:cs typeface="Arial" pitchFamily="34" charset="0"/>
              </a:rPr>
              <a:t>KIRKLARELİ YAHYA KEMAL BEYATLI MESLEKİ VE TEKNİK ANADOLU LİSESİ</a:t>
            </a:r>
            <a:br>
              <a:rPr lang="tr-TR" sz="1400" b="1" dirty="0">
                <a:latin typeface="Arial" pitchFamily="34" charset="0"/>
                <a:cs typeface="Arial" pitchFamily="34" charset="0"/>
              </a:rPr>
            </a:br>
            <a:r>
              <a:rPr lang="tr-TR" sz="1400" b="1" dirty="0">
                <a:latin typeface="Arial" pitchFamily="34" charset="0"/>
                <a:cs typeface="Arial" pitchFamily="34" charset="0"/>
              </a:rPr>
              <a:t>KAMU HİZMET STANDARTLARI TABLOSU</a:t>
            </a:r>
          </a:p>
        </p:txBody>
      </p:sp>
      <p:sp>
        <p:nvSpPr>
          <p:cNvPr id="10" name="9 Metin Yer Tutucusu"/>
          <p:cNvSpPr>
            <a:spLocks noGrp="1"/>
          </p:cNvSpPr>
          <p:nvPr>
            <p:ph type="body" sz="half" idx="2"/>
          </p:nvPr>
        </p:nvSpPr>
        <p:spPr>
          <a:xfrm>
            <a:off x="179512" y="2420888"/>
            <a:ext cx="8678800" cy="4248472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tr-TR" sz="1100" dirty="0" smtClean="0">
                <a:latin typeface="Arial" pitchFamily="34" charset="0"/>
                <a:cs typeface="Arial" pitchFamily="34" charset="0"/>
              </a:rPr>
              <a:t>            Başvuru esnasında yukarıda belirtilen belgelerin dışında belge </a:t>
            </a:r>
            <a:r>
              <a:rPr lang="tr-TR" sz="1100" dirty="0" err="1" smtClean="0">
                <a:latin typeface="Arial" pitchFamily="34" charset="0"/>
                <a:cs typeface="Arial" pitchFamily="34" charset="0"/>
              </a:rPr>
              <a:t>istenmesi,eksiksiz</a:t>
            </a:r>
            <a:r>
              <a:rPr lang="tr-TR" sz="1100" dirty="0" smtClean="0">
                <a:latin typeface="Arial" pitchFamily="34" charset="0"/>
                <a:cs typeface="Arial" pitchFamily="34" charset="0"/>
              </a:rPr>
              <a:t> belge ile başvuru yapılmasına </a:t>
            </a:r>
            <a:r>
              <a:rPr lang="tr-TR" sz="1100" dirty="0" err="1" smtClean="0">
                <a:latin typeface="Arial" pitchFamily="34" charset="0"/>
                <a:cs typeface="Arial" pitchFamily="34" charset="0"/>
              </a:rPr>
              <a:t>rağmen,hizmetin</a:t>
            </a:r>
            <a:r>
              <a:rPr lang="tr-TR" sz="1100" dirty="0" smtClean="0">
                <a:latin typeface="Arial" pitchFamily="34" charset="0"/>
                <a:cs typeface="Arial" pitchFamily="34" charset="0"/>
              </a:rPr>
              <a:t> belirtilen sürede tamamlanmaması veya yukarıda tabloda bazı hizmetlerin bulunmadığının tespiti durumunda ilk müracaat yerine ya da ikinci müracaat yerine başvurunuz.</a:t>
            </a:r>
          </a:p>
          <a:p>
            <a:r>
              <a:rPr lang="tr-TR" sz="1100" dirty="0" smtClean="0">
                <a:latin typeface="Arial" pitchFamily="34" charset="0"/>
                <a:cs typeface="Arial" pitchFamily="34" charset="0"/>
              </a:rPr>
              <a:t> </a:t>
            </a:r>
          </a:p>
          <a:p>
            <a:r>
              <a:rPr lang="tr-TR" sz="1100" dirty="0" smtClean="0">
                <a:latin typeface="Arial" pitchFamily="34" charset="0"/>
                <a:cs typeface="Arial" pitchFamily="34" charset="0"/>
              </a:rPr>
              <a:t>İlk Müracaat Yer     : Kırk</a:t>
            </a:r>
            <a:r>
              <a:rPr lang="tr-TR" sz="1000" dirty="0" smtClean="0">
                <a:latin typeface="Arial" pitchFamily="34" charset="0"/>
                <a:cs typeface="Arial" pitchFamily="34" charset="0"/>
              </a:rPr>
              <a:t>lareli Yahya Kemal Beyatlı Mesleki ve Teknik Anadolu </a:t>
            </a:r>
            <a:r>
              <a:rPr lang="tr-TR" sz="1000" dirty="0" err="1" smtClean="0">
                <a:latin typeface="Arial" pitchFamily="34" charset="0"/>
                <a:cs typeface="Arial" pitchFamily="34" charset="0"/>
              </a:rPr>
              <a:t>Lis</a:t>
            </a:r>
            <a:r>
              <a:rPr lang="tr-TR" sz="1000" dirty="0" smtClean="0">
                <a:latin typeface="Arial" pitchFamily="34" charset="0"/>
                <a:cs typeface="Arial" pitchFamily="34" charset="0"/>
              </a:rPr>
              <a:t>.</a:t>
            </a:r>
            <a:r>
              <a:rPr lang="tr-TR" sz="1100" dirty="0" smtClean="0">
                <a:latin typeface="Arial" pitchFamily="34" charset="0"/>
                <a:cs typeface="Arial" pitchFamily="34" charset="0"/>
              </a:rPr>
              <a:t>       İkinci Müracaat Yeri  : İl Milli Eğitim Müdürü</a:t>
            </a:r>
          </a:p>
          <a:p>
            <a:r>
              <a:rPr lang="tr-TR" sz="1100" dirty="0" smtClean="0">
                <a:latin typeface="Arial" pitchFamily="34" charset="0"/>
                <a:cs typeface="Arial" pitchFamily="34" charset="0"/>
              </a:rPr>
              <a:t>İsim	        : Osman Çolak		                                                                        İsim	                      : Hüseyin Kalkan</a:t>
            </a:r>
          </a:p>
          <a:p>
            <a:r>
              <a:rPr lang="tr-TR" sz="1100" dirty="0" smtClean="0">
                <a:latin typeface="Arial" pitchFamily="34" charset="0"/>
                <a:cs typeface="Arial" pitchFamily="34" charset="0"/>
              </a:rPr>
              <a:t>Unvan	        : Okul  Müdürü			                                                            Unvan	                      : İl Milli Eğitim Müdürü</a:t>
            </a:r>
          </a:p>
          <a:p>
            <a:r>
              <a:rPr lang="tr-TR" sz="1100" dirty="0" smtClean="0">
                <a:latin typeface="Arial" pitchFamily="34" charset="0"/>
                <a:cs typeface="Arial" pitchFamily="34" charset="0"/>
              </a:rPr>
              <a:t>Adres	        : </a:t>
            </a:r>
            <a:r>
              <a:rPr lang="tr-TR" sz="1100" dirty="0" smtClean="0"/>
              <a:t>Karakaş, 766.sok No:14, 39020 Kırklareli /Merkez                       </a:t>
            </a:r>
            <a:r>
              <a:rPr lang="tr-TR" sz="1100" dirty="0" smtClean="0">
                <a:latin typeface="Arial" pitchFamily="34" charset="0"/>
                <a:cs typeface="Arial" pitchFamily="34" charset="0"/>
              </a:rPr>
              <a:t>     Adres	                       :</a:t>
            </a:r>
            <a:r>
              <a:rPr lang="tr-TR" sz="1100" dirty="0">
                <a:solidFill>
                  <a:srgbClr val="212529"/>
                </a:solidFill>
                <a:latin typeface="MyriadPro"/>
              </a:rPr>
              <a:t> </a:t>
            </a:r>
            <a:r>
              <a:rPr lang="tr-TR" sz="1000" dirty="0" err="1" smtClean="0">
                <a:solidFill>
                  <a:srgbClr val="212529"/>
                </a:solidFill>
                <a:latin typeface="MyriadPro"/>
              </a:rPr>
              <a:t>Kocahıdır</a:t>
            </a:r>
            <a:r>
              <a:rPr lang="tr-TR" sz="1000" dirty="0" smtClean="0">
                <a:solidFill>
                  <a:srgbClr val="212529"/>
                </a:solidFill>
                <a:latin typeface="MyriadPro"/>
              </a:rPr>
              <a:t> </a:t>
            </a:r>
            <a:r>
              <a:rPr lang="tr-TR" sz="1000" dirty="0" err="1">
                <a:solidFill>
                  <a:srgbClr val="212529"/>
                </a:solidFill>
                <a:latin typeface="MyriadPro"/>
              </a:rPr>
              <a:t>Mh</a:t>
            </a:r>
            <a:r>
              <a:rPr lang="tr-TR" sz="1000" dirty="0">
                <a:solidFill>
                  <a:srgbClr val="212529"/>
                </a:solidFill>
                <a:latin typeface="MyriadPro"/>
              </a:rPr>
              <a:t>. </a:t>
            </a:r>
            <a:r>
              <a:rPr lang="tr-TR" sz="1000" dirty="0" smtClean="0">
                <a:solidFill>
                  <a:srgbClr val="212529"/>
                </a:solidFill>
                <a:latin typeface="MyriadPro"/>
              </a:rPr>
              <a:t>Paşa çeşme </a:t>
            </a:r>
            <a:r>
              <a:rPr lang="tr-TR" sz="1000" dirty="0" err="1">
                <a:solidFill>
                  <a:srgbClr val="212529"/>
                </a:solidFill>
                <a:latin typeface="MyriadPro"/>
              </a:rPr>
              <a:t>Cd</a:t>
            </a:r>
            <a:r>
              <a:rPr lang="tr-TR" sz="1000" dirty="0">
                <a:solidFill>
                  <a:srgbClr val="212529"/>
                </a:solidFill>
                <a:latin typeface="MyriadPro"/>
              </a:rPr>
              <a:t>. No1 </a:t>
            </a:r>
            <a:r>
              <a:rPr lang="tr-TR" sz="1000" dirty="0" smtClean="0">
                <a:solidFill>
                  <a:srgbClr val="212529"/>
                </a:solidFill>
                <a:latin typeface="MyriadPro"/>
              </a:rPr>
              <a:t>                             														  Merkez/Kırklareli</a:t>
            </a:r>
            <a:endParaRPr lang="tr-TR" sz="1000" dirty="0" smtClean="0">
              <a:latin typeface="Arial" pitchFamily="34" charset="0"/>
              <a:cs typeface="Arial" pitchFamily="34" charset="0"/>
            </a:endParaRPr>
          </a:p>
          <a:p>
            <a:r>
              <a:rPr lang="tr-TR" sz="11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Tel:	        : 02882411157</a:t>
            </a:r>
            <a:r>
              <a:rPr lang="tr-TR" sz="1100" dirty="0" smtClean="0">
                <a:latin typeface="Arial" pitchFamily="34" charset="0"/>
                <a:cs typeface="Arial" pitchFamily="34" charset="0"/>
              </a:rPr>
              <a:t>			                                                             Tel	                       :02882141074</a:t>
            </a:r>
          </a:p>
          <a:p>
            <a:r>
              <a:rPr lang="tr-TR" sz="1100" dirty="0" smtClean="0">
                <a:latin typeface="Arial" pitchFamily="34" charset="0"/>
                <a:cs typeface="Arial" pitchFamily="34" charset="0"/>
              </a:rPr>
              <a:t>Faks	        :</a:t>
            </a:r>
            <a:r>
              <a:rPr lang="tr-TR" sz="11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02882141256 </a:t>
            </a:r>
            <a:r>
              <a:rPr lang="tr-TR" sz="1100" dirty="0" smtClean="0">
                <a:latin typeface="Arial" pitchFamily="34" charset="0"/>
                <a:cs typeface="Arial" pitchFamily="34" charset="0"/>
              </a:rPr>
              <a:t>		                                                                         Faks	                       :02882141127</a:t>
            </a:r>
          </a:p>
          <a:p>
            <a:r>
              <a:rPr lang="tr-TR" sz="1100" dirty="0" smtClean="0">
                <a:latin typeface="Arial" pitchFamily="34" charset="0"/>
                <a:cs typeface="Arial" pitchFamily="34" charset="0"/>
              </a:rPr>
              <a:t>e-Posta        : 308836@meb.k12.tr			</a:t>
            </a:r>
          </a:p>
          <a:p>
            <a:r>
              <a:rPr lang="tr-TR" dirty="0" smtClean="0"/>
              <a:t>             </a:t>
            </a:r>
            <a:endParaRPr lang="tr-TR" dirty="0"/>
          </a:p>
        </p:txBody>
      </p:sp>
      <p:graphicFrame>
        <p:nvGraphicFramePr>
          <p:cNvPr id="5" name="5 İçerik Yer Tutucusu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10894846"/>
              </p:ext>
            </p:extLst>
          </p:nvPr>
        </p:nvGraphicFramePr>
        <p:xfrm>
          <a:off x="142844" y="1000108"/>
          <a:ext cx="8858312" cy="12878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6708"/>
                <a:gridCol w="1970608"/>
                <a:gridCol w="4603158"/>
                <a:gridCol w="1887838"/>
              </a:tblGrid>
              <a:tr h="1287848">
                <a:tc>
                  <a:txBody>
                    <a:bodyPr/>
                    <a:lstStyle/>
                    <a:p>
                      <a:pPr marL="71755" marR="71755">
                        <a:spcAft>
                          <a:spcPts val="0"/>
                        </a:spcAft>
                      </a:pPr>
                      <a:r>
                        <a:rPr lang="tr-TR" sz="1800" dirty="0" smtClean="0">
                          <a:latin typeface="Arial" pitchFamily="34" charset="0"/>
                          <a:cs typeface="Arial" pitchFamily="34" charset="0"/>
                        </a:rPr>
                        <a:t> SIRA NO</a:t>
                      </a:r>
                      <a:endParaRPr lang="tr-TR" sz="12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tr-TR" sz="12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800" dirty="0" smtClean="0">
                          <a:latin typeface="Arial" pitchFamily="34" charset="0"/>
                          <a:cs typeface="Arial" pitchFamily="34" charset="0"/>
                        </a:rPr>
                        <a:t>HİZMET  ADI</a:t>
                      </a:r>
                      <a:endParaRPr lang="tr-TR" sz="12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tr-TR" sz="12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800" dirty="0" smtClean="0">
                          <a:latin typeface="Arial" pitchFamily="34" charset="0"/>
                          <a:cs typeface="Arial" pitchFamily="34" charset="0"/>
                        </a:rPr>
                        <a:t>İSTENEN BELGELER</a:t>
                      </a:r>
                      <a:endParaRPr lang="tr-TR" sz="12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800" dirty="0" smtClean="0">
                          <a:latin typeface="Arial" pitchFamily="34" charset="0"/>
                          <a:cs typeface="Arial" pitchFamily="34" charset="0"/>
                        </a:rPr>
                        <a:t>HİZMETİN TAMAMLANMA SÜRESİ</a:t>
                      </a:r>
                      <a:endParaRPr lang="tr-TR" sz="12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800" dirty="0" smtClean="0">
                          <a:latin typeface="Arial" pitchFamily="34" charset="0"/>
                          <a:cs typeface="Arial" pitchFamily="34" charset="0"/>
                        </a:rPr>
                        <a:t>(EN GEÇ)</a:t>
                      </a:r>
                      <a:endParaRPr lang="tr-TR" sz="12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6" name="5 Resim" descr="http://www.meb.gov.tr/webmaster/mebwebmaster/MEBlogo_2.jpg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214290"/>
            <a:ext cx="774667" cy="64294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6 Resim" descr="http://www.meb.gov.tr/webmaster/mebwebmaster/MEBlogo_2.jpg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28384" y="214290"/>
            <a:ext cx="774667" cy="64294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uman">
  <a:themeElements>
    <a:clrScheme name="Duman">
      <a:dk1>
        <a:sysClr val="windowText" lastClr="000000"/>
      </a:dk1>
      <a:lt1>
        <a:sysClr val="window" lastClr="FFFFFF"/>
      </a:lt1>
      <a:dk2>
        <a:srgbClr val="647252"/>
      </a:dk2>
      <a:lt2>
        <a:srgbClr val="EAE8CF"/>
      </a:lt2>
      <a:accent1>
        <a:srgbClr val="E78712"/>
      </a:accent1>
      <a:accent2>
        <a:srgbClr val="B73C26"/>
      </a:accent2>
      <a:accent3>
        <a:srgbClr val="865331"/>
      </a:accent3>
      <a:accent4>
        <a:srgbClr val="B38648"/>
      </a:accent4>
      <a:accent5>
        <a:srgbClr val="BBB473"/>
      </a:accent5>
      <a:accent6>
        <a:srgbClr val="849276"/>
      </a:accent6>
      <a:hlink>
        <a:srgbClr val="FDAB2A"/>
      </a:hlink>
      <a:folHlink>
        <a:srgbClr val="CCB182"/>
      </a:folHlink>
    </a:clrScheme>
    <a:fontScheme name="Duma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uma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54F6613E-5ED7-40ED-90A8-F639BE712C0E}"/>
    </a:ext>
  </a:extLst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263</TotalTime>
  <Words>399</Words>
  <Application>Microsoft Office PowerPoint</Application>
  <PresentationFormat>Ekran Gösterisi (4:3)</PresentationFormat>
  <Paragraphs>209</Paragraphs>
  <Slides>6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13" baseType="lpstr">
      <vt:lpstr>Arial</vt:lpstr>
      <vt:lpstr>Calibri</vt:lpstr>
      <vt:lpstr>Century Gothic</vt:lpstr>
      <vt:lpstr>MyriadPro</vt:lpstr>
      <vt:lpstr>Times New Roman</vt:lpstr>
      <vt:lpstr>Wingdings 3</vt:lpstr>
      <vt:lpstr>Duman</vt:lpstr>
      <vt:lpstr> KIRKLARELİ YAHYA KEMAL BEYATLI MESLEKİ VE TEKNİK ANADOLU LİSESİ KAMU HİZMET STANDARTLARI TABLOSU</vt:lpstr>
      <vt:lpstr> KIRKLARELİ YAHYA KEMAL BEYATLI MESLEKİ VE TEKNİK ANADOLU LİSESİ KAMU HİZMET STANDARTLARI TABLOSU</vt:lpstr>
      <vt:lpstr> KIRKLARELİ YAHYA KEMAL BEYATLI MESLEKİ VE TEKNİK ANADOLU LİSESİ KAMU HİZMET STANDARTLARI TABLOSU</vt:lpstr>
      <vt:lpstr> KIRKLARELİ YAHYA KEMAL BEYATLI MESLEKİ VE TEKNİK ANADOLU LİSESİ KAMU HİZMET STANDARTLARI TABLOSU</vt:lpstr>
      <vt:lpstr> KIRKLARELİ YAHYA KEMAL BEYATLI MESLEKİ VE TEKNİK ANADOLU LİSESİ KAMU HİZMET STANDARTLARI TABLOSU</vt:lpstr>
      <vt:lpstr>KIRKLARELİ YAHYA KEMAL BEYATLI MESLEKİ VE TEKNİK ANADOLU LİSESİ KAMU HİZMET STANDARTLARI TABLOSU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ÇAMLIGÜNEY  İLKÖĞRETİM OKULU KAMU HİZMET STANDARTLARI TABLOSU</dc:title>
  <dc:creator>Öğretmen</dc:creator>
  <cp:lastModifiedBy>Ahmet Tufan</cp:lastModifiedBy>
  <cp:revision>55</cp:revision>
  <cp:lastPrinted>2014-04-01T11:34:20Z</cp:lastPrinted>
  <dcterms:created xsi:type="dcterms:W3CDTF">2010-08-19T08:56:39Z</dcterms:created>
  <dcterms:modified xsi:type="dcterms:W3CDTF">2019-11-13T08:35:42Z</dcterms:modified>
</cp:coreProperties>
</file>